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05" r:id="rId3"/>
    <p:sldId id="324" r:id="rId4"/>
    <p:sldId id="316" r:id="rId5"/>
    <p:sldId id="317" r:id="rId6"/>
    <p:sldId id="319" r:id="rId7"/>
    <p:sldId id="318" r:id="rId8"/>
    <p:sldId id="320" r:id="rId9"/>
    <p:sldId id="321" r:id="rId10"/>
    <p:sldId id="322" r:id="rId11"/>
    <p:sldId id="323" r:id="rId12"/>
    <p:sldId id="334" r:id="rId13"/>
    <p:sldId id="325" r:id="rId14"/>
    <p:sldId id="307" r:id="rId15"/>
    <p:sldId id="310" r:id="rId16"/>
    <p:sldId id="311" r:id="rId17"/>
    <p:sldId id="308" r:id="rId18"/>
    <p:sldId id="312" r:id="rId19"/>
    <p:sldId id="313" r:id="rId20"/>
    <p:sldId id="326" r:id="rId21"/>
    <p:sldId id="309" r:id="rId22"/>
    <p:sldId id="327" r:id="rId23"/>
    <p:sldId id="328" r:id="rId24"/>
    <p:sldId id="331" r:id="rId25"/>
    <p:sldId id="335" r:id="rId26"/>
    <p:sldId id="33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E60E-E0F6-4792-84C4-2EDD4D15A741}" type="datetimeFigureOut">
              <a:rPr lang="en-IN" smtClean="0"/>
              <a:t>09-04-2024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469E3-3358-4E6E-8F21-9DF9BF6BC7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159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72" y="1223493"/>
            <a:ext cx="8136228" cy="2150772"/>
          </a:xfrm>
          <a:solidFill>
            <a:srgbClr val="00206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7090" y="4031087"/>
            <a:ext cx="6858000" cy="119773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latin typeface="Bookman Old Style" panose="020506040505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773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6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0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0"/>
            <a:ext cx="8680361" cy="106894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178085" cy="365125"/>
          </a:xfrm>
          <a:solidFill>
            <a:srgbClr val="00206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893970"/>
          </a:xfr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>
              <a:defRPr sz="24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873" y="6492875"/>
            <a:ext cx="837127" cy="365125"/>
          </a:xfrm>
          <a:solidFill>
            <a:srgbClr val="002060"/>
          </a:solidFill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" y="-1"/>
            <a:ext cx="347730" cy="106894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0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30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23337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97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6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129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8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10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44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lyticsvidhya.com/blog/2020/08/selecting-the-right-bounding-box-using-non-max-suppression-with-implementa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lyticsvidhya.com/blog/2020/08/selecting-the-right-bounding-box-using-non-max-suppression-with-implementatio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Multiple object Detection and Recognition</a:t>
            </a:r>
            <a:br>
              <a:rPr lang="en-IN" sz="3200" dirty="0" smtClean="0"/>
            </a:br>
            <a:r>
              <a:rPr lang="en-IN" sz="3200" dirty="0" smtClean="0"/>
              <a:t>(</a:t>
            </a:r>
            <a:r>
              <a:rPr lang="en-IN" sz="3200" dirty="0" err="1" smtClean="0"/>
              <a:t>YoLo</a:t>
            </a:r>
            <a:r>
              <a:rPr lang="en-IN" sz="3200" dirty="0" smtClean="0"/>
              <a:t>/R-CNN)</a:t>
            </a:r>
            <a:br>
              <a:rPr lang="en-IN" sz="3200" dirty="0" smtClean="0"/>
            </a:br>
            <a:r>
              <a:rPr lang="en-IN" sz="3200" dirty="0" smtClean="0"/>
              <a:t>(Computer Vision)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Bakul</a:t>
            </a:r>
            <a:r>
              <a:rPr lang="en-IN" dirty="0" smtClean="0"/>
              <a:t> </a:t>
            </a:r>
            <a:r>
              <a:rPr lang="en-IN" dirty="0" err="1" smtClean="0"/>
              <a:t>Gohel</a:t>
            </a:r>
            <a:r>
              <a:rPr lang="en-IN" dirty="0" smtClean="0"/>
              <a:t>, Ph.D.</a:t>
            </a:r>
          </a:p>
          <a:p>
            <a:r>
              <a:rPr lang="en-IN" dirty="0" smtClean="0"/>
              <a:t>DA-IICT, Gandhinagar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540526" cy="365125"/>
          </a:xfrm>
        </p:spPr>
        <p:txBody>
          <a:bodyPr/>
          <a:lstStyle/>
          <a:p>
            <a:r>
              <a:rPr lang="en-IN" dirty="0" smtClean="0"/>
              <a:t>Majority of content of this slides are from internet </a:t>
            </a:r>
          </a:p>
          <a:p>
            <a:r>
              <a:rPr lang="en-IN" dirty="0" smtClean="0"/>
              <a:t>I am acknowledging all who create It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1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0" y="1176290"/>
            <a:ext cx="8408562" cy="442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err="1" smtClean="0"/>
              <a:t>YoLo</a:t>
            </a:r>
            <a:r>
              <a:rPr lang="en-IN" dirty="0"/>
              <a:t>- You Only Look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10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073360"/>
            <a:ext cx="8788893" cy="4572000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761" y="4935677"/>
            <a:ext cx="4740860" cy="1067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Brace 3"/>
          <p:cNvSpPr/>
          <p:nvPr/>
        </p:nvSpPr>
        <p:spPr>
          <a:xfrm rot="16200000">
            <a:off x="5970233" y="2556768"/>
            <a:ext cx="399495" cy="206082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953741" y="3795804"/>
            <a:ext cx="261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20 class probabilities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32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smtClean="0"/>
              <a:t>Non-Maximum Suppression- NMS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11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073360"/>
            <a:ext cx="8788893" cy="4572000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endParaRPr lang="en-GB" sz="24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5510" y="1083076"/>
            <a:ext cx="8788893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It is likely that there are multiple overlapping bounding box prediction for same object</a:t>
            </a:r>
          </a:p>
          <a:p>
            <a:r>
              <a:rPr lang="en-GB" sz="2400" dirty="0" smtClean="0"/>
              <a:t>We need to prune bounding box with lesser confidence and higher </a:t>
            </a:r>
            <a:r>
              <a:rPr lang="en-GB" sz="2400" dirty="0" err="1" smtClean="0"/>
              <a:t>IoU</a:t>
            </a:r>
            <a:r>
              <a:rPr lang="en-GB" sz="2400" dirty="0" smtClean="0"/>
              <a:t> with bounding box with higher confidence </a:t>
            </a:r>
            <a:r>
              <a:rPr lang="en-GB" sz="2400" b="1" dirty="0" smtClean="0"/>
              <a:t>for a given object class</a:t>
            </a:r>
          </a:p>
          <a:p>
            <a:endParaRPr lang="en-GB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" y="3200401"/>
            <a:ext cx="4352106" cy="232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6" y="3269587"/>
            <a:ext cx="4617664" cy="212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211" y="5873497"/>
            <a:ext cx="8491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/>
              <a:t>For more detail please look at : </a:t>
            </a:r>
            <a:r>
              <a:rPr lang="en-GB" sz="1200" i="1" dirty="0" smtClean="0">
                <a:hlinkClick r:id="rId4"/>
              </a:rPr>
              <a:t>https</a:t>
            </a:r>
            <a:r>
              <a:rPr lang="en-GB" sz="1200" i="1" dirty="0">
                <a:hlinkClick r:id="rId4"/>
              </a:rPr>
              <a:t>://www.analyticsvidhya.com/blog/2020/08/selecting-the-right-bounding-box-using-non-max-suppression-with-implementation</a:t>
            </a:r>
            <a:r>
              <a:rPr lang="en-GB" sz="1200" i="1" dirty="0" smtClean="0">
                <a:hlinkClick r:id="rId4"/>
              </a:rPr>
              <a:t>/</a:t>
            </a:r>
            <a:r>
              <a:rPr lang="en-GB" sz="1200" i="1" dirty="0" smtClean="0"/>
              <a:t> or other resources</a:t>
            </a:r>
            <a:endParaRPr lang="en-GB" sz="1200" i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429956" y="3024149"/>
            <a:ext cx="0" cy="26189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4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Pyramid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12</a:t>
            </a:fld>
            <a:endParaRPr lang="en-IN" dirty="0"/>
          </a:p>
        </p:txBody>
      </p:sp>
      <p:pic>
        <p:nvPicPr>
          <p:cNvPr id="1026" name="Picture 2" descr="Understanding Feature Pyramid Networks for object detection (FPN) | by  Jonathan Hu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7" y="2127564"/>
            <a:ext cx="7476993" cy="300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87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03" y="2674189"/>
            <a:ext cx="8680361" cy="1068945"/>
          </a:xfrm>
        </p:spPr>
        <p:txBody>
          <a:bodyPr/>
          <a:lstStyle/>
          <a:p>
            <a:r>
              <a:rPr lang="en-GB" dirty="0" smtClean="0"/>
              <a:t>R-CNN : </a:t>
            </a:r>
            <a:r>
              <a:rPr lang="en-IN" dirty="0" smtClean="0"/>
              <a:t>Region CNN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13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2144" y="5470838"/>
            <a:ext cx="8398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For more resource you may refer: </a:t>
            </a:r>
          </a:p>
          <a:p>
            <a:r>
              <a:rPr lang="en-GB" dirty="0" smtClean="0"/>
              <a:t>https</a:t>
            </a:r>
            <a:r>
              <a:rPr lang="en-GB" dirty="0"/>
              <a:t>://lilianweng.github.io/lil-log/2017/12/31/object-recognition-for-dummies-part-3.html#faster-r-cnn</a:t>
            </a:r>
          </a:p>
        </p:txBody>
      </p:sp>
    </p:spTree>
    <p:extLst>
      <p:ext uri="{BB962C8B-B14F-4D97-AF65-F5344CB8AC3E}">
        <p14:creationId xmlns:p14="http://schemas.microsoft.com/office/powerpoint/2010/main" val="203905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r>
              <a:rPr lang="en-IN" sz="3600" dirty="0" smtClean="0"/>
              <a:t>Object  Detection and Recognition</a:t>
            </a:r>
            <a:endParaRPr lang="en-IN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14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/>
          <a:lstStyle/>
          <a:p>
            <a:r>
              <a:rPr lang="en-GB" dirty="0" smtClean="0"/>
              <a:t>General frame work is first detect the Object</a:t>
            </a:r>
          </a:p>
          <a:p>
            <a:r>
              <a:rPr lang="en-GB" dirty="0" smtClean="0"/>
              <a:t>Then, perform object classification or recognition step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34" y="2627884"/>
            <a:ext cx="6864150" cy="260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56590" y="5233917"/>
            <a:ext cx="1535837" cy="11402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Classifier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GB" dirty="0" smtClean="0"/>
              <a:t>SVM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GB" dirty="0" smtClean="0"/>
              <a:t>ANN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GB" dirty="0" smtClean="0"/>
              <a:t>CNN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r>
              <a:rPr lang="en-IN" sz="3600" dirty="0" smtClean="0"/>
              <a:t>Object  Detection and Recognition</a:t>
            </a:r>
            <a:endParaRPr lang="en-IN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15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/>
          <a:lstStyle/>
          <a:p>
            <a:r>
              <a:rPr lang="en-GB" dirty="0" smtClean="0"/>
              <a:t>General frame work is first detect the Object</a:t>
            </a:r>
          </a:p>
          <a:p>
            <a:r>
              <a:rPr lang="en-GB" dirty="0" smtClean="0"/>
              <a:t>Then, perform object classification or recognition step</a:t>
            </a:r>
          </a:p>
          <a:p>
            <a:r>
              <a:rPr lang="en-GB" dirty="0" smtClean="0"/>
              <a:t>How about predicting bounding box also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8" y="2999795"/>
            <a:ext cx="7127572" cy="267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3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r>
              <a:rPr lang="en-IN" sz="3600" dirty="0" smtClean="0"/>
              <a:t>Object  Detection and Recognition</a:t>
            </a:r>
            <a:endParaRPr lang="en-IN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16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/>
          <a:lstStyle/>
          <a:p>
            <a:r>
              <a:rPr lang="en-GB" dirty="0" smtClean="0"/>
              <a:t>General frame work is first detect the Object</a:t>
            </a:r>
          </a:p>
          <a:p>
            <a:r>
              <a:rPr lang="en-GB" dirty="0" smtClean="0"/>
              <a:t>Then, perform object classification or recognition step</a:t>
            </a:r>
          </a:p>
          <a:p>
            <a:r>
              <a:rPr lang="en-GB" dirty="0" smtClean="0"/>
              <a:t>How about predicting bounding box also</a:t>
            </a:r>
          </a:p>
          <a:p>
            <a:r>
              <a:rPr lang="en-GB" dirty="0" smtClean="0"/>
              <a:t>It may improve bounding box from proposed region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91" y="3706444"/>
            <a:ext cx="7898286" cy="270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324" y="5226734"/>
            <a:ext cx="1260520" cy="29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3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r>
              <a:rPr lang="en-GB" sz="3600" b="1" dirty="0" smtClean="0"/>
              <a:t>R- CNN</a:t>
            </a:r>
            <a:endParaRPr lang="en-GB" sz="36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17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/>
          <a:lstStyle/>
          <a:p>
            <a:r>
              <a:rPr lang="en-GB" dirty="0" smtClean="0"/>
              <a:t>Category independent region proposal (object detection)</a:t>
            </a:r>
          </a:p>
          <a:p>
            <a:r>
              <a:rPr lang="en-GB" dirty="0" smtClean="0"/>
              <a:t>Then Object Classification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3" y="2595699"/>
            <a:ext cx="8418660" cy="27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34793" y="6019738"/>
            <a:ext cx="249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Ross </a:t>
            </a:r>
            <a:r>
              <a:rPr lang="en-GB" i="1" dirty="0" err="1" smtClean="0"/>
              <a:t>Girshick</a:t>
            </a:r>
            <a:r>
              <a:rPr lang="en-GB" i="1" dirty="0" smtClean="0"/>
              <a:t> et. al. 2014</a:t>
            </a:r>
            <a:endParaRPr lang="en-GB" i="1" dirty="0"/>
          </a:p>
        </p:txBody>
      </p:sp>
      <p:sp>
        <p:nvSpPr>
          <p:cNvPr id="10" name="Rectangle 9"/>
          <p:cNvSpPr/>
          <p:nvPr/>
        </p:nvSpPr>
        <p:spPr>
          <a:xfrm>
            <a:off x="363984" y="5507685"/>
            <a:ext cx="3808522" cy="9552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Many different methods available for region proposal. I think this is tough part to do.</a:t>
            </a:r>
            <a:r>
              <a:rPr lang="en-GB" i="1" dirty="0" smtClean="0"/>
              <a:t> (Unsupervised Learning !)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9723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r>
              <a:rPr lang="en-GB" sz="3600" b="1" dirty="0" smtClean="0"/>
              <a:t>R- CNN</a:t>
            </a:r>
            <a:endParaRPr lang="en-GB" sz="36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18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/>
          <a:lstStyle/>
          <a:p>
            <a:r>
              <a:rPr lang="en-GB" dirty="0" err="1"/>
              <a:t>ConvNet</a:t>
            </a:r>
            <a:r>
              <a:rPr lang="en-GB" dirty="0"/>
              <a:t> as a feature extractor</a:t>
            </a:r>
          </a:p>
          <a:p>
            <a:r>
              <a:rPr lang="en-GB" dirty="0"/>
              <a:t>Linear SVMs as a classifier</a:t>
            </a:r>
          </a:p>
          <a:p>
            <a:r>
              <a:rPr lang="en-GB" dirty="0"/>
              <a:t>Bounding Box regression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634793" y="6019738"/>
            <a:ext cx="249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Ross </a:t>
            </a:r>
            <a:r>
              <a:rPr lang="en-GB" i="1" dirty="0" err="1" smtClean="0"/>
              <a:t>Girshick</a:t>
            </a:r>
            <a:r>
              <a:rPr lang="en-GB" i="1" dirty="0" smtClean="0"/>
              <a:t> et. al. 2014</a:t>
            </a:r>
            <a:endParaRPr lang="en-GB" i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44" y="2905510"/>
            <a:ext cx="5400923" cy="338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3300413"/>
            <a:ext cx="15573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41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pPr marL="0" indent="0"/>
            <a:r>
              <a:rPr lang="en-GB" sz="3600" b="1" dirty="0" smtClean="0"/>
              <a:t>Fast  </a:t>
            </a:r>
            <a:r>
              <a:rPr lang="en-GB" sz="3600" b="1" dirty="0"/>
              <a:t>R- CNN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19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065339"/>
            <a:ext cx="8788893" cy="457200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GB" dirty="0"/>
              <a:t>Instead of Image, </a:t>
            </a:r>
            <a:r>
              <a:rPr lang="en-GB" dirty="0" smtClean="0"/>
              <a:t>proposed bounding box project to </a:t>
            </a:r>
            <a:r>
              <a:rPr lang="en-GB" dirty="0"/>
              <a:t>activation map and warped using max pooling</a:t>
            </a:r>
          </a:p>
          <a:p>
            <a:pPr marL="228600" lvl="1">
              <a:spcBef>
                <a:spcPts val="1000"/>
              </a:spcBef>
            </a:pPr>
            <a:r>
              <a:rPr lang="en-GB" dirty="0"/>
              <a:t>Classification </a:t>
            </a:r>
            <a:r>
              <a:rPr lang="en-GB" dirty="0" smtClean="0"/>
              <a:t>using CNN</a:t>
            </a:r>
          </a:p>
          <a:p>
            <a:pPr marL="228600" lvl="1">
              <a:spcBef>
                <a:spcPts val="1000"/>
              </a:spcBef>
            </a:pPr>
            <a:r>
              <a:rPr lang="en-GB" dirty="0"/>
              <a:t>B</a:t>
            </a:r>
            <a:r>
              <a:rPr lang="en-GB" dirty="0" smtClean="0"/>
              <a:t>ounding </a:t>
            </a:r>
            <a:r>
              <a:rPr lang="en-GB" dirty="0"/>
              <a:t>box </a:t>
            </a:r>
            <a:r>
              <a:rPr lang="en-GB" dirty="0" smtClean="0"/>
              <a:t>regression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634793" y="6019738"/>
            <a:ext cx="249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Ross </a:t>
            </a:r>
            <a:r>
              <a:rPr lang="en-GB" i="1" dirty="0" err="1" smtClean="0"/>
              <a:t>Girshick</a:t>
            </a:r>
            <a:r>
              <a:rPr lang="en-GB" i="1" dirty="0" smtClean="0"/>
              <a:t> et. al. 2015</a:t>
            </a:r>
            <a:endParaRPr lang="en-GB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696" y="1909371"/>
            <a:ext cx="4581678" cy="188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80" y="4522082"/>
            <a:ext cx="3696417" cy="184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3178206" y="3852928"/>
            <a:ext cx="2709083" cy="6691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smtClean="0"/>
              <a:t>Computer Vision 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/>
          <a:lstStyle/>
          <a:p>
            <a:r>
              <a:rPr lang="en-GB" dirty="0" smtClean="0"/>
              <a:t>Object </a:t>
            </a:r>
            <a:r>
              <a:rPr lang="en-GB" b="1" dirty="0" smtClean="0"/>
              <a:t>Detection</a:t>
            </a:r>
            <a:r>
              <a:rPr lang="en-GB" dirty="0" smtClean="0"/>
              <a:t> and </a:t>
            </a:r>
            <a:r>
              <a:rPr lang="en-GB" b="1" dirty="0" smtClean="0"/>
              <a:t>Recognition(Classification)</a:t>
            </a:r>
            <a:endParaRPr lang="en-GB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31190" r="1881" b="24514"/>
          <a:stretch/>
        </p:blipFill>
        <p:spPr bwMode="auto">
          <a:xfrm>
            <a:off x="0" y="1621188"/>
            <a:ext cx="8859915" cy="30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46228" y="4522246"/>
            <a:ext cx="8460419" cy="59480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Easy                                                                                          Hard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46227" y="5117050"/>
            <a:ext cx="288524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 smtClean="0"/>
              <a:t>Image classification containing   single Object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 smtClean="0"/>
              <a:t>Location of object in a image is not detected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6437" y="5117049"/>
            <a:ext cx="379520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 smtClean="0"/>
              <a:t>Multiple Object detection in a image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 smtClean="0"/>
              <a:t>Where 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576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pPr marL="0" indent="0"/>
            <a:r>
              <a:rPr lang="en-GB" sz="3600" b="1" dirty="0" smtClean="0"/>
              <a:t>Faster R- </a:t>
            </a:r>
            <a:r>
              <a:rPr lang="en-GB" sz="3600" b="1" dirty="0"/>
              <a:t>CNN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20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/>
          <a:lstStyle/>
          <a:p>
            <a:r>
              <a:rPr lang="en-GB" dirty="0" smtClean="0"/>
              <a:t>Region Proposal is the bottleneck in R-CNN</a:t>
            </a:r>
          </a:p>
          <a:p>
            <a:r>
              <a:rPr lang="en-GB" dirty="0" smtClean="0"/>
              <a:t>In faster R-CNN, </a:t>
            </a:r>
            <a:r>
              <a:rPr lang="en-GB" dirty="0"/>
              <a:t>Region Proposal is </a:t>
            </a:r>
            <a:r>
              <a:rPr lang="en-GB" dirty="0" smtClean="0"/>
              <a:t>performed using CNN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02668" y="5927648"/>
            <a:ext cx="244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/>
              <a:t>Shaoqing</a:t>
            </a:r>
            <a:r>
              <a:rPr lang="en-GB" i="1" dirty="0"/>
              <a:t> Ren et </a:t>
            </a:r>
            <a:r>
              <a:rPr lang="en-GB" i="1" dirty="0" smtClean="0"/>
              <a:t>al 2016</a:t>
            </a:r>
            <a:endParaRPr lang="en-GB" i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" y="2140598"/>
            <a:ext cx="3600000" cy="3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95" y="2823099"/>
            <a:ext cx="3061714" cy="180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80" y="2317354"/>
            <a:ext cx="2151517" cy="361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692" y="4742495"/>
            <a:ext cx="1628317" cy="155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74480" y="2077375"/>
            <a:ext cx="107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P(object)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721260" y="2077375"/>
            <a:ext cx="107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</a:t>
            </a:r>
            <a:r>
              <a:rPr lang="en-GB" dirty="0" err="1" smtClean="0"/>
              <a:t>x,y,h,w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000171" y="6014167"/>
            <a:ext cx="2525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i="1" dirty="0" smtClean="0"/>
              <a:t>(Region Proposal Network )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4729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pPr marL="0" indent="0"/>
            <a:r>
              <a:rPr lang="en-GB" sz="3600" b="1" dirty="0" smtClean="0"/>
              <a:t>Faster R- </a:t>
            </a:r>
            <a:r>
              <a:rPr lang="en-GB" sz="3600" b="1" dirty="0"/>
              <a:t>CNN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21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/>
          <a:lstStyle/>
          <a:p>
            <a:r>
              <a:rPr lang="en-GB" dirty="0" smtClean="0"/>
              <a:t>Regions proposal network loss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6112314"/>
            <a:ext cx="244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/>
              <a:t>Shaoqing</a:t>
            </a:r>
            <a:r>
              <a:rPr lang="en-GB" i="1" dirty="0"/>
              <a:t> Ren et </a:t>
            </a:r>
            <a:r>
              <a:rPr lang="en-GB" i="1" dirty="0" smtClean="0"/>
              <a:t>al 2016</a:t>
            </a:r>
            <a:endParaRPr lang="en-GB" i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2" y="1908698"/>
            <a:ext cx="3813545" cy="224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2" y="4334122"/>
            <a:ext cx="1628317" cy="155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03894" y="4927107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k</a:t>
            </a:r>
            <a:r>
              <a:rPr lang="en-GB" dirty="0" smtClean="0"/>
              <a:t>=9</a:t>
            </a:r>
            <a:endParaRPr lang="en-GB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311" y="1524170"/>
            <a:ext cx="4549465" cy="23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497" y="3808516"/>
            <a:ext cx="3606681" cy="175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20248" y="5835315"/>
            <a:ext cx="582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(Similar anchor box and bounding box regression concept were used in advance version of the </a:t>
            </a:r>
            <a:r>
              <a:rPr lang="en-GB" dirty="0" err="1" smtClean="0"/>
              <a:t>Yolo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25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pPr marL="0" indent="0"/>
            <a:r>
              <a:rPr lang="en-GB" sz="3600" b="1" dirty="0" smtClean="0"/>
              <a:t>Faster  </a:t>
            </a:r>
            <a:r>
              <a:rPr lang="en-GB" sz="3600" b="1" dirty="0"/>
              <a:t>R- CNN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22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065339"/>
            <a:ext cx="8788893" cy="457200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GB" dirty="0" smtClean="0"/>
              <a:t>Proposed multiple regions using Regions proposal network 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It can be followed by Non-Maximal Suppression (NMS) to reduce number of region proposals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Once we have region proposal, then, apply Fast-R-CNN 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77554" y="5917004"/>
            <a:ext cx="244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/>
              <a:t>Shaoqing</a:t>
            </a:r>
            <a:r>
              <a:rPr lang="en-GB" i="1" dirty="0"/>
              <a:t> Ren et </a:t>
            </a:r>
            <a:r>
              <a:rPr lang="en-GB" i="1" dirty="0" smtClean="0"/>
              <a:t>al 2016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161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smtClean="0"/>
              <a:t>Non-Maximum Suppression- NMS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23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073360"/>
            <a:ext cx="8788893" cy="4572000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endParaRPr lang="en-GB" sz="24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5510" y="1083076"/>
            <a:ext cx="8788893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It is likely that there are multiple overlapping bounding box prediction for same object</a:t>
            </a:r>
          </a:p>
          <a:p>
            <a:r>
              <a:rPr lang="en-GB" sz="2400" dirty="0" smtClean="0"/>
              <a:t>We need to prune bounding box with lesser confidence and higher </a:t>
            </a:r>
            <a:r>
              <a:rPr lang="en-GB" sz="2400" dirty="0" err="1" smtClean="0"/>
              <a:t>IoU</a:t>
            </a:r>
            <a:r>
              <a:rPr lang="en-GB" sz="2400" dirty="0" smtClean="0"/>
              <a:t> with bounding box with higher confidence </a:t>
            </a:r>
            <a:r>
              <a:rPr lang="en-GB" sz="2400" b="1" dirty="0" smtClean="0"/>
              <a:t>for a given object class</a:t>
            </a:r>
          </a:p>
          <a:p>
            <a:endParaRPr lang="en-GB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" y="3200401"/>
            <a:ext cx="4352106" cy="232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6" y="3269587"/>
            <a:ext cx="4617664" cy="212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211" y="5873497"/>
            <a:ext cx="8491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/>
              <a:t>For more detail please look at : </a:t>
            </a:r>
            <a:r>
              <a:rPr lang="en-GB" sz="1200" i="1" dirty="0" smtClean="0">
                <a:hlinkClick r:id="rId4"/>
              </a:rPr>
              <a:t>https</a:t>
            </a:r>
            <a:r>
              <a:rPr lang="en-GB" sz="1200" i="1" dirty="0">
                <a:hlinkClick r:id="rId4"/>
              </a:rPr>
              <a:t>://www.analyticsvidhya.com/blog/2020/08/selecting-the-right-bounding-box-using-non-max-suppression-with-implementation</a:t>
            </a:r>
            <a:r>
              <a:rPr lang="en-GB" sz="1200" i="1" dirty="0" smtClean="0">
                <a:hlinkClick r:id="rId4"/>
              </a:rPr>
              <a:t>/</a:t>
            </a:r>
            <a:r>
              <a:rPr lang="en-GB" sz="1200" i="1" dirty="0" smtClean="0"/>
              <a:t> or other resources</a:t>
            </a:r>
            <a:endParaRPr lang="en-GB" sz="1200" i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429956" y="3024149"/>
            <a:ext cx="0" cy="26189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6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5269"/>
            <a:ext cx="8680361" cy="1068945"/>
          </a:xfrm>
        </p:spPr>
        <p:txBody>
          <a:bodyPr>
            <a:normAutofit/>
          </a:bodyPr>
          <a:lstStyle/>
          <a:p>
            <a:pPr marL="0" indent="0"/>
            <a:r>
              <a:rPr lang="en-GB" sz="3600" b="1" dirty="0" smtClean="0"/>
              <a:t>Precision and Recall</a:t>
            </a:r>
            <a:endParaRPr lang="en-GB" sz="36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24</a:t>
            </a:fld>
            <a:endParaRPr lang="en-IN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7" y="1213326"/>
            <a:ext cx="5755559" cy="317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s://github.com/rafaelpadilla/Object-Detection-Metrics/raw/master/aux_images/table_1_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69" y="1213326"/>
            <a:ext cx="2421228" cy="514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6142010"/>
            <a:ext cx="6054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Source: https</a:t>
            </a:r>
            <a:r>
              <a:rPr lang="en-GB" sz="1400" dirty="0"/>
              <a:t>://github.com/rafaelpadilla/Object-Detection-Metrics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6945" y="4660747"/>
                <a:ext cx="4448525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𝑃𝑟𝑒𝑐𝑖𝑠𝑖𝑜𝑛</m:t>
                      </m:r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𝐹𝑃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#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𝑐𝑢𝑟𝑟𝑒𝑐𝑡𝑙𝑦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𝑝𝑟𝑒𝑑𝑖𝑐𝑡𝑒𝑑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𝑅𝑂𝐼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#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𝑝𝑟𝑒𝑑𝑖𝑐𝑡𝑒𝑑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𝑅𝑂𝐼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45" y="4660747"/>
                <a:ext cx="4448525" cy="539635"/>
              </a:xfrm>
              <a:prstGeom prst="rect">
                <a:avLst/>
              </a:prstGeom>
              <a:blipFill rotWithShape="1">
                <a:blip r:embed="rId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6945" y="5444911"/>
                <a:ext cx="4186659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𝑅𝑒𝑐𝑎𝑙𝑙</m:t>
                      </m:r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#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𝑐𝑢𝑟𝑟𝑒𝑐𝑡𝑙𝑦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𝑝𝑟𝑒𝑑𝑖𝑐𝑡𝑒𝑑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𝑅𝑂𝐼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#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𝑔𝑟𝑜𝑢𝑛𝑑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𝑡𝑟𝑢𝑡h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𝑅𝑂𝐼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45" y="5444911"/>
                <a:ext cx="4186659" cy="539635"/>
              </a:xfrm>
              <a:prstGeom prst="rect">
                <a:avLst/>
              </a:prstGeom>
              <a:blipFill rotWithShape="1">
                <a:blip r:embed="rId5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2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Precision and Recall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25</a:t>
            </a:fld>
            <a:endParaRPr lang="en-IN" dirty="0"/>
          </a:p>
        </p:txBody>
      </p:sp>
      <p:pic>
        <p:nvPicPr>
          <p:cNvPr id="2050" name="Picture 2" descr="https://miro.medium.com/v2/resize:fit:875/1*mdqpx5V7TYhXRz046tm6z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6" y="1262130"/>
            <a:ext cx="7226028" cy="48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4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Recision</a:t>
            </a:r>
            <a:r>
              <a:rPr lang="en-US" dirty="0" smtClean="0"/>
              <a:t>-Recall Curve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26</a:t>
            </a:fld>
            <a:endParaRPr lang="en-IN" dirty="0"/>
          </a:p>
        </p:txBody>
      </p:sp>
      <p:pic>
        <p:nvPicPr>
          <p:cNvPr id="3074" name="Picture 2" descr="https://miro.medium.com/v2/resize:fit:875/1*GC4nLLTDq1eOP9njT6_IN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9" y="1521315"/>
            <a:ext cx="83343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99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03" y="2674189"/>
            <a:ext cx="8680361" cy="1068945"/>
          </a:xfrm>
        </p:spPr>
        <p:txBody>
          <a:bodyPr/>
          <a:lstStyle/>
          <a:p>
            <a:r>
              <a:rPr lang="en-GB" dirty="0" err="1" smtClean="0"/>
              <a:t>YoLo</a:t>
            </a:r>
            <a:r>
              <a:rPr lang="en-GB" dirty="0" smtClean="0"/>
              <a:t> : </a:t>
            </a:r>
            <a:r>
              <a:rPr lang="en-IN" dirty="0"/>
              <a:t>You Only Look Once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57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err="1"/>
              <a:t>YoLo</a:t>
            </a:r>
            <a:r>
              <a:rPr lang="en-IN" dirty="0"/>
              <a:t>- You Only Look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4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>
            <a:normAutofit/>
          </a:bodyPr>
          <a:lstStyle/>
          <a:p>
            <a:r>
              <a:rPr lang="en-GB" sz="2400" b="1" dirty="0" smtClean="0"/>
              <a:t>Input</a:t>
            </a:r>
            <a:r>
              <a:rPr lang="en-GB" sz="2400" dirty="0" smtClean="0"/>
              <a:t>  -&gt;  Image</a:t>
            </a:r>
          </a:p>
          <a:p>
            <a:r>
              <a:rPr lang="en-GB" sz="2400" b="1" dirty="0" smtClean="0"/>
              <a:t>Output -&gt; </a:t>
            </a:r>
            <a:r>
              <a:rPr lang="en-GB" sz="2400" dirty="0" smtClean="0"/>
              <a:t>multiple object(s) classification with bounding box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92" y="2558195"/>
            <a:ext cx="5928388" cy="31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4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err="1"/>
              <a:t>YoLo</a:t>
            </a:r>
            <a:r>
              <a:rPr lang="en-IN" dirty="0"/>
              <a:t>- You Only Look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5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-100827" y="1073212"/>
            <a:ext cx="8788893" cy="4572000"/>
          </a:xfrm>
        </p:spPr>
        <p:txBody>
          <a:bodyPr>
            <a:normAutofit/>
          </a:bodyPr>
          <a:lstStyle/>
          <a:p>
            <a:r>
              <a:rPr lang="en-GB" sz="2400" b="1" dirty="0" smtClean="0"/>
              <a:t>Input</a:t>
            </a:r>
            <a:r>
              <a:rPr lang="en-GB" sz="2400" dirty="0" smtClean="0"/>
              <a:t>  -&gt;  Image</a:t>
            </a:r>
          </a:p>
          <a:p>
            <a:r>
              <a:rPr lang="en-GB" sz="2400" b="1" dirty="0" smtClean="0"/>
              <a:t>Output -&gt; </a:t>
            </a:r>
            <a:r>
              <a:rPr lang="en-GB" sz="2400" dirty="0" smtClean="0"/>
              <a:t>multiple object(s) classification with bounding box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91" y="5619072"/>
            <a:ext cx="6649259" cy="63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6596109" y="5415379"/>
            <a:ext cx="1154097" cy="10031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115037" y="5432888"/>
            <a:ext cx="1154097" cy="10031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750206" y="5257800"/>
            <a:ext cx="250794" cy="361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73157" y="4749308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During Testing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68991" y="5029200"/>
            <a:ext cx="1609617" cy="7315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Object</a:t>
            </a:r>
          </a:p>
          <a:p>
            <a:pPr algn="ctr"/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2689312" y="5007776"/>
            <a:ext cx="1343192" cy="7529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Object Detection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07"/>
          <a:stretch/>
        </p:blipFill>
        <p:spPr bwMode="auto">
          <a:xfrm>
            <a:off x="150983" y="2107208"/>
            <a:ext cx="4541102" cy="285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31"/>
          <a:stretch/>
        </p:blipFill>
        <p:spPr bwMode="auto">
          <a:xfrm>
            <a:off x="4663885" y="2864270"/>
            <a:ext cx="4250893" cy="10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4591" y="6157615"/>
            <a:ext cx="2169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/>
              <a:t>Joseph </a:t>
            </a:r>
            <a:r>
              <a:rPr lang="en-GB" sz="1400" i="1" dirty="0" err="1" smtClean="0"/>
              <a:t>Redmon</a:t>
            </a:r>
            <a:r>
              <a:rPr lang="en-GB" sz="1400" i="1" dirty="0" smtClean="0"/>
              <a:t> et. al. 2015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7039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err="1"/>
              <a:t>YoLo</a:t>
            </a:r>
            <a:r>
              <a:rPr lang="en-IN" dirty="0"/>
              <a:t>- You Only Look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6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35510" y="1083076"/>
            <a:ext cx="8788893" cy="457200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If </a:t>
            </a:r>
            <a:r>
              <a:rPr lang="en-GB" sz="2400" dirty="0"/>
              <a:t>the </a:t>
            </a:r>
            <a:r>
              <a:rPr lang="en-GB" sz="2400" dirty="0" smtClean="0"/>
              <a:t>centre </a:t>
            </a:r>
            <a:r>
              <a:rPr lang="en-GB" sz="2400" dirty="0"/>
              <a:t>of an object falls into a grid cell, that grid cell</a:t>
            </a:r>
          </a:p>
          <a:p>
            <a:r>
              <a:rPr lang="en-GB" sz="2400" dirty="0"/>
              <a:t>Each bounding box consists of 5 predictions: x, y, w, </a:t>
            </a:r>
            <a:r>
              <a:rPr lang="en-GB" sz="2400" dirty="0" smtClean="0"/>
              <a:t>h, and </a:t>
            </a:r>
            <a:r>
              <a:rPr lang="en-GB" sz="2400" dirty="0"/>
              <a:t>conﬁdence. </a:t>
            </a:r>
            <a:endParaRPr lang="en-GB" sz="2400" dirty="0" smtClean="0"/>
          </a:p>
          <a:p>
            <a:r>
              <a:rPr lang="en-GB" sz="2400" dirty="0" smtClean="0"/>
              <a:t>The </a:t>
            </a:r>
            <a:r>
              <a:rPr lang="en-GB" sz="2400" dirty="0"/>
              <a:t>(x, y) coordinates represent the </a:t>
            </a:r>
            <a:r>
              <a:rPr lang="en-GB" sz="2400" dirty="0" smtClean="0"/>
              <a:t>centre of </a:t>
            </a:r>
            <a:r>
              <a:rPr lang="en-GB" sz="2400" dirty="0"/>
              <a:t>the box relative to the bounds of the grid cell. The </a:t>
            </a:r>
            <a:r>
              <a:rPr lang="en-GB" sz="2400" dirty="0" smtClean="0"/>
              <a:t>width and </a:t>
            </a:r>
            <a:r>
              <a:rPr lang="en-GB" sz="2400" dirty="0"/>
              <a:t>height are predicted relative to the whole image</a:t>
            </a:r>
          </a:p>
          <a:p>
            <a:endParaRPr lang="en-GB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3908"/>
            <a:ext cx="6489577" cy="243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1002" y="5882018"/>
            <a:ext cx="2707689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i="1" dirty="0" smtClean="0"/>
              <a:t>Pascal VOC dataset has 20 object classes</a:t>
            </a:r>
            <a:endParaRPr lang="en-GB" sz="1400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98466" y="5953320"/>
            <a:ext cx="75460" cy="2616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1" y="6143628"/>
            <a:ext cx="3244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Number of Boxes(possible </a:t>
            </a:r>
            <a:r>
              <a:rPr lang="en-GB" sz="1100" dirty="0" err="1" smtClean="0"/>
              <a:t>objectes</a:t>
            </a:r>
            <a:r>
              <a:rPr lang="en-GB" sz="1100" dirty="0" smtClean="0"/>
              <a:t> per grid cell)=2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265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err="1"/>
              <a:t>YoLo</a:t>
            </a:r>
            <a:r>
              <a:rPr lang="en-IN" dirty="0"/>
              <a:t>- You Only Look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7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073360"/>
            <a:ext cx="8788893" cy="4572000"/>
          </a:xfrm>
        </p:spPr>
        <p:txBody>
          <a:bodyPr>
            <a:normAutofit/>
          </a:bodyPr>
          <a:lstStyle/>
          <a:p>
            <a:r>
              <a:rPr lang="en-GB" sz="2400" b="1" dirty="0" smtClean="0"/>
              <a:t>One stage regression (object classification + object detection + object localization)</a:t>
            </a:r>
            <a:endParaRPr lang="en-GB" sz="2400" dirty="0" smtClean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47" y="1865354"/>
            <a:ext cx="6508718" cy="152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50" y="2050661"/>
            <a:ext cx="1435494" cy="115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870" y="2050661"/>
            <a:ext cx="1404865" cy="138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1942" y="3387139"/>
            <a:ext cx="2015231" cy="7719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Feature extractor</a:t>
            </a:r>
          </a:p>
          <a:p>
            <a:pPr algn="ctr"/>
            <a:r>
              <a:rPr lang="en-GB" dirty="0" smtClean="0"/>
              <a:t>(pre-trained with image net dataset)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2391053" y="3387139"/>
            <a:ext cx="3414943" cy="7719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Object Classification and regression</a:t>
            </a:r>
          </a:p>
          <a:p>
            <a:pPr algn="ctr"/>
            <a:r>
              <a:rPr lang="en-GB" dirty="0" smtClean="0"/>
              <a:t>(trained with target dataset)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5882601" y="3387139"/>
            <a:ext cx="2098423" cy="771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Regression</a:t>
            </a:r>
          </a:p>
          <a:p>
            <a:pPr algn="ctr"/>
            <a:r>
              <a:rPr lang="en-GB" b="1" dirty="0" smtClean="0"/>
              <a:t>(linear activation + MSE loss)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862439" y="2974244"/>
            <a:ext cx="408373" cy="4087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06" y="4354698"/>
            <a:ext cx="2071790" cy="205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10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err="1"/>
              <a:t>YoLo</a:t>
            </a:r>
            <a:r>
              <a:rPr lang="en-IN" dirty="0"/>
              <a:t>- You Only Look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8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073360"/>
            <a:ext cx="8788893" cy="4572000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"/>
          <a:stretch/>
        </p:blipFill>
        <p:spPr bwMode="auto">
          <a:xfrm>
            <a:off x="142043" y="1171852"/>
            <a:ext cx="8649504" cy="355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" b="42074"/>
          <a:stretch/>
        </p:blipFill>
        <p:spPr bwMode="auto">
          <a:xfrm>
            <a:off x="230819" y="4890029"/>
            <a:ext cx="2491829" cy="135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9" r="1968"/>
          <a:stretch/>
        </p:blipFill>
        <p:spPr bwMode="auto">
          <a:xfrm>
            <a:off x="5091594" y="4582969"/>
            <a:ext cx="3770975" cy="122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297441" y="6011538"/>
            <a:ext cx="2169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/>
              <a:t>Joseph </a:t>
            </a:r>
            <a:r>
              <a:rPr lang="en-GB" sz="1400" i="1" dirty="0" err="1" smtClean="0"/>
              <a:t>Redmon</a:t>
            </a:r>
            <a:r>
              <a:rPr lang="en-GB" sz="1400" i="1" dirty="0" smtClean="0"/>
              <a:t> et. al. 2015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01249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0" y="1176290"/>
            <a:ext cx="8408562" cy="442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1" y="-3609"/>
            <a:ext cx="8680361" cy="1068945"/>
          </a:xfrm>
        </p:spPr>
        <p:txBody>
          <a:bodyPr/>
          <a:lstStyle/>
          <a:p>
            <a:r>
              <a:rPr lang="en-IN" dirty="0" err="1" smtClean="0"/>
              <a:t>YoLo</a:t>
            </a:r>
            <a:r>
              <a:rPr lang="en-IN" dirty="0"/>
              <a:t>- You Only Look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9</a:t>
            </a:fld>
            <a:endParaRPr lang="en-IN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073360"/>
            <a:ext cx="8788893" cy="4572000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761" y="4935677"/>
            <a:ext cx="4740860" cy="1067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Brace 3"/>
          <p:cNvSpPr/>
          <p:nvPr/>
        </p:nvSpPr>
        <p:spPr>
          <a:xfrm rot="16200000">
            <a:off x="5970233" y="2556768"/>
            <a:ext cx="399495" cy="206082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953741" y="3795804"/>
            <a:ext cx="261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20 class probabilities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52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4589</TotalTime>
  <Words>732</Words>
  <Application>Microsoft Office PowerPoint</Application>
  <PresentationFormat>On-screen Show (4:3)</PresentationFormat>
  <Paragraphs>137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Bookman Old Style</vt:lpstr>
      <vt:lpstr>Calibri</vt:lpstr>
      <vt:lpstr>Calibri Light</vt:lpstr>
      <vt:lpstr>Cambria Math</vt:lpstr>
      <vt:lpstr>Wingdings</vt:lpstr>
      <vt:lpstr>Office Theme</vt:lpstr>
      <vt:lpstr>Multiple object Detection and Recognition (YoLo/R-CNN) (Computer Vision)</vt:lpstr>
      <vt:lpstr>Computer Vision </vt:lpstr>
      <vt:lpstr>YoLo : You Only Look Once</vt:lpstr>
      <vt:lpstr>YoLo- You Only Look Once</vt:lpstr>
      <vt:lpstr>YoLo- You Only Look Once</vt:lpstr>
      <vt:lpstr>YoLo- You Only Look Once</vt:lpstr>
      <vt:lpstr>YoLo- You Only Look Once</vt:lpstr>
      <vt:lpstr>YoLo- You Only Look Once</vt:lpstr>
      <vt:lpstr>YoLo- You Only Look Once</vt:lpstr>
      <vt:lpstr>YoLo- You Only Look Once</vt:lpstr>
      <vt:lpstr>Non-Maximum Suppression- NMS</vt:lpstr>
      <vt:lpstr>Feature Pyramid Network</vt:lpstr>
      <vt:lpstr>R-CNN : Region CNN</vt:lpstr>
      <vt:lpstr>Object  Detection and Recognition</vt:lpstr>
      <vt:lpstr>Object  Detection and Recognition</vt:lpstr>
      <vt:lpstr>Object  Detection and Recognition</vt:lpstr>
      <vt:lpstr>R- CNN</vt:lpstr>
      <vt:lpstr>R- CNN</vt:lpstr>
      <vt:lpstr>Fast  R- CNN</vt:lpstr>
      <vt:lpstr>Faster R- CNN</vt:lpstr>
      <vt:lpstr>Faster R- CNN</vt:lpstr>
      <vt:lpstr>Faster  R- CNN</vt:lpstr>
      <vt:lpstr>Non-Maximum Suppression- NMS</vt:lpstr>
      <vt:lpstr>Precision and Recall</vt:lpstr>
      <vt:lpstr>Precision and Recall</vt:lpstr>
      <vt:lpstr>Recision-Recall Curve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admin</cp:lastModifiedBy>
  <cp:revision>239</cp:revision>
  <dcterms:created xsi:type="dcterms:W3CDTF">2019-07-24T10:14:56Z</dcterms:created>
  <dcterms:modified xsi:type="dcterms:W3CDTF">2024-04-09T05:57:25Z</dcterms:modified>
</cp:coreProperties>
</file>